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7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3" d="100"/>
          <a:sy n="103" d="100"/>
        </p:scale>
        <p:origin x="91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148F6-7E9F-4119-9C70-7473E2378954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332D7-78D3-4FB7-83CC-8D5AC9FE7B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901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E0623454-D9C8-EBD0-DD58-9E02893F7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04A1CAD5-0EA5-2F8D-40D9-8555E6BF1D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2A89640E-28DD-DC84-2DFB-2C25EC2359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95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C131C992-FBB3-D545-0163-5AE0D089A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16A91A7D-3514-2570-AF47-1552090973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74511EC9-0EEE-2703-DD76-9DE802659E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037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67FDF7FC-44DA-97A0-A966-2FB8D3F99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9FBE98E0-6527-C8C6-B93E-8A1B956A13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811439E8-15EB-9730-436B-F59E125B76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615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1546FE4D-A946-10A9-FAB0-157D6D5C2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6BE60AD9-B9E8-7360-3A09-CB0CAD40C9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E2F8ABF7-9D2C-2170-BA4A-371E0F942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357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C5597768-29FA-434D-37D0-6C2820467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8CC41F48-9331-B35D-D943-91492E0E62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05E0D2FC-954F-60D2-D034-E09F9A242C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562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BEDDE722-7224-1EB7-5BC3-20B27C346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5EF58577-9368-0D6C-B100-99722CACDD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DE49ABD6-A7A7-A723-F8B3-53DDFFFD6A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ko-KR" altLang="en-US" b="1" dirty="0"/>
              <a:t>기존의 잘 학습된 카메라 모델의 지식을 활용하여</a:t>
            </a:r>
            <a:r>
              <a:rPr lang="en-US" altLang="ko-KR" b="1" dirty="0"/>
              <a:t>, </a:t>
            </a:r>
            <a:r>
              <a:rPr lang="ko-KR" altLang="en-US" b="1" dirty="0"/>
              <a:t>레이더 데이터에 대한 별도의 </a:t>
            </a:r>
            <a:r>
              <a:rPr lang="ko-KR" altLang="en-US" b="1" dirty="0" err="1"/>
              <a:t>라벨링</a:t>
            </a:r>
            <a:r>
              <a:rPr lang="ko-KR" altLang="en-US" b="1" dirty="0"/>
              <a:t> 없이도 레이더가 주변 환경을 이해하도록 학습합니다</a:t>
            </a:r>
            <a:r>
              <a:rPr lang="en-US" altLang="ko-KR" b="1" dirty="0"/>
              <a:t>.</a:t>
            </a:r>
            <a:endParaRPr lang="ko-KR" altLang="en-US" dirty="0"/>
          </a:p>
          <a:p>
            <a:pPr>
              <a:buNone/>
            </a:pPr>
            <a:r>
              <a:rPr lang="ko-KR" altLang="en-US" b="1" dirty="0"/>
              <a:t>이를 위해 동기화된 카메라</a:t>
            </a:r>
            <a:r>
              <a:rPr lang="en-US" altLang="ko-KR" b="1" dirty="0"/>
              <a:t>-</a:t>
            </a:r>
            <a:r>
              <a:rPr lang="ko-KR" altLang="en-US" b="1" dirty="0"/>
              <a:t>레이더 데이터를 이용하여</a:t>
            </a:r>
            <a:r>
              <a:rPr lang="en-US" altLang="ko-KR" b="1" dirty="0"/>
              <a:t>, </a:t>
            </a:r>
            <a:r>
              <a:rPr lang="ko-KR" altLang="en-US" b="1" dirty="0"/>
              <a:t>카메라가 인식한 객체 정보를 레이더 데이터의 특징과 연결시키는 방식을 사용합니다</a:t>
            </a:r>
            <a:r>
              <a:rPr lang="en-US" altLang="ko-KR" b="1" dirty="0"/>
              <a:t>.</a:t>
            </a:r>
            <a:endParaRPr lang="ko-KR" altLang="en-US" dirty="0"/>
          </a:p>
          <a:p>
            <a:r>
              <a:rPr lang="ko-KR" altLang="en-US" b="1" dirty="0"/>
              <a:t>결과적으로</a:t>
            </a:r>
            <a:r>
              <a:rPr lang="en-US" altLang="ko-KR" b="1" dirty="0"/>
              <a:t>, </a:t>
            </a:r>
            <a:r>
              <a:rPr lang="ko-KR" altLang="en-US" b="1" dirty="0"/>
              <a:t>적은 양의 </a:t>
            </a:r>
            <a:r>
              <a:rPr lang="ko-KR" altLang="en-US" b="1" dirty="0" err="1"/>
              <a:t>라벨링된</a:t>
            </a:r>
            <a:r>
              <a:rPr lang="ko-KR" altLang="en-US" b="1" dirty="0"/>
              <a:t> 레이더 데이터만으로도 높은 수준의 의미론적 분할 성능을 달성하여</a:t>
            </a:r>
            <a:r>
              <a:rPr lang="en-US" altLang="ko-KR" b="1" dirty="0"/>
              <a:t>, </a:t>
            </a:r>
            <a:r>
              <a:rPr lang="ko-KR" altLang="en-US" b="1" dirty="0"/>
              <a:t>레이더 데이터셋 구축의 어려움을 해결합니다</a:t>
            </a:r>
            <a:r>
              <a:rPr lang="en-US" altLang="ko-KR" b="1" dirty="0"/>
              <a:t>.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3538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88431289-ABCA-CD1D-3B2B-3974D2EF1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A2592C9B-9FAA-3996-A847-3799FBA204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A8E4B0CC-2E54-B1F5-531D-09EDF70540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343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56A04DCB-40F5-1E6D-524D-90B8828A3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B39B5069-A5F5-ADBE-B2F3-9C1CB5809C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C298819F-C404-A1A8-27FD-A85272EBCF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399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4F553-36C1-B68F-FA98-4E975F1A0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23D224-688D-DB12-1137-3EE2E8D77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F71BB5-BC2F-0D30-2147-5A96C8472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20C51-6DDC-23FD-CFC7-C76F81FC8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4E1750-1798-CEEE-C3EF-C212F2E48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150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6700D-EB65-BE19-B7FA-1F692AA00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9132F0-6521-DDD3-F28A-A6AF880301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BA9F0-1D3C-580E-B0AF-514EC35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42B02A-766F-1745-ACEA-83671D6B7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6372D6-B68D-00D3-8963-2494CAAC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925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68EEB3-8EB7-98E4-79B8-8B2E1ADF9D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513001-14E3-8115-4C61-0589E985E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1CB78D-9C8F-AA72-3807-F617C7047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40A5CC-AE8C-F65D-F871-CD678A2B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5D406-073B-4564-4EB4-A4EEFB2A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401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D1B3F-E65F-A44C-3D6A-BA4CAE145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0CFE68-73C7-B892-6BB8-C9FBFE5BB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EADCF3-F185-81E0-872C-2B78B2B94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A47C48-CCE4-709C-7B0F-24125F1A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08AB05-97A5-8BFE-F4A7-1A2D417A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61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A60711-E3CE-178D-B7E6-F6706A540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A34368-3D45-482F-5C0B-8B4C1ECDA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781600-BC5D-2403-E24F-0B1357FE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E013D-BDF8-FE47-DE25-35FD79785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6F7533-C880-FF53-3BAF-777DE4BA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9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FA261-E865-2A68-D29D-D2D4494B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24E645-0907-01ED-3475-F9CA9757D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927AB3-EC59-83F6-F598-80803669A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EFAB7E-F802-83F5-AFDE-166F96914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5CA4A-3AA1-ECE3-09AA-57F3D190A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823F40-F16C-DACA-E0AA-6889FBC57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8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D1917-7A8D-C651-4B59-00B15AB75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FA3CEB-A4DE-32CB-FEDD-018B784EE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6CD956-587E-9EC8-7701-65BC06FC4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D9A5E5-B25B-A2BB-00A5-0C13361BF4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C21F1D-7625-2023-8D8E-899E64BF0A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EB20725-775F-77AA-441B-3376BD976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DF0B46-10D9-5FF5-9F07-55B37FD27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D769C9-50C6-0FBF-E7F1-263D0E456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19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B593B-A4D3-991F-E973-61DBE631D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4A3257-E0F9-DFE6-6105-B303D8616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C5EB9B-112C-F0CB-33A9-40A811C3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80D281-17E9-5DB1-B59C-3F7ED6393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26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FF5732-3C3B-6A71-3EA4-720ECBD9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F88D25-19BC-EA4D-B7E8-84FE06FAA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200E9E-E05D-DBA1-0CF9-600AAEA16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0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CBDB3-B559-D000-9933-736D7D63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00BFB-AFFF-641A-4295-3D9B8B600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30C37B-0465-166F-7B6D-9C01823F4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6ED6C-EEA9-56E5-A46A-3C20023AD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8A4847-0266-E84F-9832-ED80AF418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54A5DD-B7EE-DB5A-27B0-19B30C94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373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E53BB1-2B3B-BF78-603F-CE320632A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BF264A-4451-C15D-B01E-C00AD3D77C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1E340B-00E5-D3AF-AAC5-34E551A69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AA602E-1089-4248-A197-77F758D01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60CC3-4F37-3340-04D1-778B8C41C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9D45D-4FBA-CB73-18CA-EDB550231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77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C21E5C-55A8-AB8C-3370-DDEA318AF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706131-1EFB-5B55-1E19-B8BC4B881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D7D3DD-8D03-FEC9-BECD-17C8D219D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FCAEA2-430F-4879-8F64-5CCC011A33BA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FEEF23-F840-5A6A-C745-D20954556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6F707C-70A6-4595-DE49-89CB0ED655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FD4F86-1D28-43D1-A708-A777A75C11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182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sp>
        <p:nvSpPr>
          <p:cNvPr id="55" name="Google Shape;55;p13"/>
          <p:cNvSpPr txBox="1"/>
          <p:nvPr/>
        </p:nvSpPr>
        <p:spPr>
          <a:xfrm>
            <a:off x="1786333" y="3613400"/>
            <a:ext cx="6639200" cy="236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ko" sz="3333" b="1" dirty="0">
                <a:solidFill>
                  <a:srgbClr val="19264B"/>
                </a:solidFill>
              </a:rPr>
              <a:t>CUAI Advanced Track CV1</a:t>
            </a:r>
          </a:p>
          <a:p>
            <a:pPr>
              <a:lnSpc>
                <a:spcPct val="115000"/>
              </a:lnSpc>
            </a:pPr>
            <a:r>
              <a:rPr lang="en-US" altLang="ko" sz="2400" dirty="0">
                <a:solidFill>
                  <a:srgbClr val="19264B"/>
                </a:solidFill>
              </a:rPr>
              <a:t>2025.04.29</a:t>
            </a: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endParaRPr sz="2400" dirty="0">
              <a:solidFill>
                <a:srgbClr val="19264B"/>
              </a:solidFill>
            </a:endParaRPr>
          </a:p>
          <a:p>
            <a:pPr>
              <a:lnSpc>
                <a:spcPct val="115000"/>
              </a:lnSpc>
            </a:pPr>
            <a:r>
              <a:rPr lang="ko" altLang="en-US" sz="1467" dirty="0">
                <a:solidFill>
                  <a:srgbClr val="19264B"/>
                </a:solidFill>
              </a:rPr>
              <a:t>발표자 </a:t>
            </a:r>
            <a:r>
              <a:rPr lang="en-US" altLang="ko" sz="1467" dirty="0">
                <a:solidFill>
                  <a:srgbClr val="19264B"/>
                </a:solidFill>
              </a:rPr>
              <a:t>:</a:t>
            </a:r>
            <a:endParaRPr sz="1467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B79433C8-F4C3-0C9A-D0F5-4DC1915CC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44327CC4-DC5B-A9C1-98F7-F86C6B184C2E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A95DABB1-71F8-D319-71A0-A5053385BB9E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8D6F4BA0-0C92-3F68-0F81-032C8B757F3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839F80-0897-3579-89D1-692D222A0B6C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변경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5903C5F-CE68-5AC4-1C45-F7ED262152D4}"/>
              </a:ext>
            </a:extLst>
          </p:cNvPr>
          <p:cNvSpPr/>
          <p:nvPr/>
        </p:nvSpPr>
        <p:spPr>
          <a:xfrm>
            <a:off x="6096000" y="4547018"/>
            <a:ext cx="4518890" cy="133654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거리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(Range), </a:t>
            </a:r>
          </a:p>
          <a:p>
            <a:pPr algn="ctr"/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방향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(Azimuth,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방위각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), </a:t>
            </a:r>
          </a:p>
          <a:p>
            <a:pPr algn="ctr"/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상대 속도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(Doppler)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A0C5F7-D298-442A-5A91-D963060D6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9982" y="2589084"/>
            <a:ext cx="3294479" cy="32944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DE60F7-6AC9-9CF7-BD7B-E5A5D2BB784F}"/>
              </a:ext>
            </a:extLst>
          </p:cNvPr>
          <p:cNvSpPr txBox="1"/>
          <p:nvPr/>
        </p:nvSpPr>
        <p:spPr>
          <a:xfrm>
            <a:off x="6096000" y="2589084"/>
            <a:ext cx="4830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LGSmHa"/>
              </a:rPr>
              <a:t>높은 주파수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LGSmHa"/>
              </a:rPr>
              <a:t>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LGSmHa"/>
              </a:rPr>
              <a:t>mmWave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LGSmHa"/>
              </a:rPr>
              <a:t>(millimeter Wave)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LGSmHa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LGSmHa"/>
              </a:rPr>
              <a:t>의 타겟 송신</a:t>
            </a:r>
            <a:endParaRPr lang="en-US" altLang="ko-KR" b="0" i="0" dirty="0">
              <a:solidFill>
                <a:srgbClr val="000000"/>
              </a:solidFill>
              <a:effectLst/>
              <a:latin typeface="LGSmHa"/>
            </a:endParaRPr>
          </a:p>
          <a:p>
            <a:endParaRPr lang="en-US" altLang="ko-KR" b="0" i="0" dirty="0">
              <a:solidFill>
                <a:srgbClr val="000000"/>
              </a:solidFill>
              <a:effectLst/>
              <a:latin typeface="LGSmHa"/>
            </a:endParaRPr>
          </a:p>
          <a:p>
            <a:endParaRPr lang="en-US" altLang="ko-KR" dirty="0">
              <a:solidFill>
                <a:srgbClr val="000000"/>
              </a:solidFill>
              <a:latin typeface="LGSmHa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LGSmHa"/>
              </a:rPr>
              <a:t>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07578D-EFF8-1F5F-941E-6EA4A5D7D75C}"/>
              </a:ext>
            </a:extLst>
          </p:cNvPr>
          <p:cNvSpPr txBox="1"/>
          <p:nvPr/>
        </p:nvSpPr>
        <p:spPr>
          <a:xfrm>
            <a:off x="6063674" y="3789413"/>
            <a:ext cx="61283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LGSmHa"/>
              </a:rPr>
              <a:t>수신 신호와의 시간차와 도플러 주파수 변화</a:t>
            </a:r>
            <a:endParaRPr lang="ko-KR" altLang="en-US" dirty="0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7013E6B6-699E-1B16-0683-57F5983144D5}"/>
              </a:ext>
            </a:extLst>
          </p:cNvPr>
          <p:cNvSpPr/>
          <p:nvPr/>
        </p:nvSpPr>
        <p:spPr>
          <a:xfrm>
            <a:off x="8151091" y="3104155"/>
            <a:ext cx="360218" cy="551774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8DD9B07-71DC-6989-7FFF-FCC4022A12E3}"/>
              </a:ext>
            </a:extLst>
          </p:cNvPr>
          <p:cNvSpPr/>
          <p:nvPr/>
        </p:nvSpPr>
        <p:spPr>
          <a:xfrm>
            <a:off x="2509982" y="1364824"/>
            <a:ext cx="8104908" cy="1096667"/>
          </a:xfrm>
          <a:prstGeom prst="rect">
            <a:avLst/>
          </a:prstGeom>
          <a:noFill/>
          <a:ln w="952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2"/>
                </a:solidFill>
              </a:rPr>
              <a:t>실제 </a:t>
            </a:r>
            <a:r>
              <a:rPr lang="en-US" altLang="ko-KR" dirty="0">
                <a:solidFill>
                  <a:schemeClr val="tx2"/>
                </a:solidFill>
              </a:rPr>
              <a:t>Radar </a:t>
            </a:r>
            <a:r>
              <a:rPr lang="ko-KR" altLang="en-US" dirty="0">
                <a:solidFill>
                  <a:schemeClr val="tx2"/>
                </a:solidFill>
              </a:rPr>
              <a:t>센서</a:t>
            </a:r>
            <a:endParaRPr lang="en-US" altLang="ko-KR" dirty="0">
              <a:solidFill>
                <a:schemeClr val="tx2"/>
              </a:solidFill>
            </a:endParaRPr>
          </a:p>
          <a:p>
            <a:pPr algn="ctr"/>
            <a:r>
              <a:rPr lang="ko-KR" altLang="en-US" dirty="0">
                <a:solidFill>
                  <a:schemeClr val="tx2"/>
                </a:solidFill>
              </a:rPr>
              <a:t>데이터 셋 구축 및 적용</a:t>
            </a:r>
          </a:p>
        </p:txBody>
      </p:sp>
    </p:spTree>
    <p:extLst>
      <p:ext uri="{BB962C8B-B14F-4D97-AF65-F5344CB8AC3E}">
        <p14:creationId xmlns:p14="http://schemas.microsoft.com/office/powerpoint/2010/main" val="358541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C9459B6F-07ED-E42C-DC4B-5F3C76F66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FEB12BC-B70F-7747-1AC4-54F1EFDDB4D8}"/>
              </a:ext>
            </a:extLst>
          </p:cNvPr>
          <p:cNvSpPr/>
          <p:nvPr/>
        </p:nvSpPr>
        <p:spPr>
          <a:xfrm>
            <a:off x="2671602" y="5354617"/>
            <a:ext cx="2481352" cy="651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2614E4AA-0D7F-E1F7-E73F-B062F804133D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9D502DC0-FBB1-2B46-20EC-282BF0009399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9116B5CD-79BA-7516-A94B-71600DD0CB5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DFCFB2-B61F-2B28-D324-B6277EBFCF31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변경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0826A6-3BEE-24D0-C0A3-03E2107EFC42}"/>
              </a:ext>
            </a:extLst>
          </p:cNvPr>
          <p:cNvSpPr/>
          <p:nvPr/>
        </p:nvSpPr>
        <p:spPr>
          <a:xfrm>
            <a:off x="2671618" y="1265381"/>
            <a:ext cx="2482273" cy="39341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80F3079-44BC-8AFC-EB3F-542B51095494}"/>
              </a:ext>
            </a:extLst>
          </p:cNvPr>
          <p:cNvSpPr/>
          <p:nvPr/>
        </p:nvSpPr>
        <p:spPr>
          <a:xfrm>
            <a:off x="8294253" y="1265381"/>
            <a:ext cx="2482273" cy="393412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8EE163-47E3-959A-19A6-C63F904D0240}"/>
              </a:ext>
            </a:extLst>
          </p:cNvPr>
          <p:cNvSpPr/>
          <p:nvPr/>
        </p:nvSpPr>
        <p:spPr>
          <a:xfrm>
            <a:off x="5482935" y="1265381"/>
            <a:ext cx="2482273" cy="17466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What is 4D imaging radar? And why might it be the key to cars with full ...">
            <a:extLst>
              <a:ext uri="{FF2B5EF4-FFF2-40B4-BE49-F238E27FC236}">
                <a16:creationId xmlns:a16="http://schemas.microsoft.com/office/drawing/2014/main" id="{9658F581-D32B-6B7B-1A63-64AB139FC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602" y="1265380"/>
            <a:ext cx="2481352" cy="139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7023794-FCAE-70E2-4243-B2579613F7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8550" y="2952970"/>
            <a:ext cx="2374655" cy="19299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F86FBD-67A4-B1DC-DCA4-6AB0807CDA24}"/>
              </a:ext>
            </a:extLst>
          </p:cNvPr>
          <p:cNvSpPr txBox="1"/>
          <p:nvPr/>
        </p:nvSpPr>
        <p:spPr>
          <a:xfrm>
            <a:off x="2708550" y="5359520"/>
            <a:ext cx="2481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4D radar</a:t>
            </a:r>
            <a:r>
              <a:rPr lang="ko-KR" altLang="en-US" b="1" dirty="0"/>
              <a:t> 활용</a:t>
            </a:r>
            <a:endParaRPr lang="en-US" altLang="ko-KR" b="1" dirty="0"/>
          </a:p>
          <a:p>
            <a:r>
              <a:rPr lang="en-US" altLang="ko-KR" b="1" dirty="0"/>
              <a:t>3</a:t>
            </a:r>
            <a:r>
              <a:rPr lang="ko-KR" altLang="en-US" b="1" dirty="0"/>
              <a:t>차원 객체 탐지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48A5F84-76E4-D7A7-5877-804BF2E524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4302" y="1422978"/>
            <a:ext cx="2279538" cy="1476753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5B08B5-7E32-2E06-95D3-31BF1B0AE3AB}"/>
              </a:ext>
            </a:extLst>
          </p:cNvPr>
          <p:cNvSpPr/>
          <p:nvPr/>
        </p:nvSpPr>
        <p:spPr>
          <a:xfrm>
            <a:off x="5483856" y="3132637"/>
            <a:ext cx="2481352" cy="651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6A062-AFD9-976E-5BBA-F7A2DC121106}"/>
              </a:ext>
            </a:extLst>
          </p:cNvPr>
          <p:cNvSpPr txBox="1"/>
          <p:nvPr/>
        </p:nvSpPr>
        <p:spPr>
          <a:xfrm>
            <a:off x="5483856" y="3137540"/>
            <a:ext cx="2481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Super-resolution of Radar point clouds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5BA79B1-2DC4-AD1D-6528-390284DAD6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1999" y="3897532"/>
            <a:ext cx="2481352" cy="130197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1D6ABD75-E59C-A892-9F2A-30FE2A6186F3}"/>
              </a:ext>
            </a:extLst>
          </p:cNvPr>
          <p:cNvSpPr/>
          <p:nvPr/>
        </p:nvSpPr>
        <p:spPr>
          <a:xfrm>
            <a:off x="5472763" y="5340654"/>
            <a:ext cx="2481352" cy="651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EDCEB3-967F-B438-65DF-1A98F98F7CC2}"/>
              </a:ext>
            </a:extLst>
          </p:cNvPr>
          <p:cNvSpPr txBox="1"/>
          <p:nvPr/>
        </p:nvSpPr>
        <p:spPr>
          <a:xfrm>
            <a:off x="5472747" y="5345557"/>
            <a:ext cx="2481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Self-supervised</a:t>
            </a:r>
          </a:p>
          <a:p>
            <a:r>
              <a:rPr lang="en-US" altLang="ko-KR" b="1" dirty="0"/>
              <a:t>Learning for Radar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F61E4F8-4DFA-9D94-A825-474F2B063D43}"/>
              </a:ext>
            </a:extLst>
          </p:cNvPr>
          <p:cNvSpPr/>
          <p:nvPr/>
        </p:nvSpPr>
        <p:spPr>
          <a:xfrm>
            <a:off x="8279738" y="5336145"/>
            <a:ext cx="2481352" cy="6512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829390-B57A-0425-E632-7421D2B56E25}"/>
              </a:ext>
            </a:extLst>
          </p:cNvPr>
          <p:cNvSpPr txBox="1"/>
          <p:nvPr/>
        </p:nvSpPr>
        <p:spPr>
          <a:xfrm>
            <a:off x="8279722" y="5341048"/>
            <a:ext cx="2481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Self-supervised</a:t>
            </a:r>
          </a:p>
          <a:p>
            <a:r>
              <a:rPr lang="en-US" altLang="ko-KR" b="1" dirty="0"/>
              <a:t>Learning for Radar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474ECDE-ADB9-22F0-704D-DB2E960BDA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5245" y="1411897"/>
            <a:ext cx="2291991" cy="149538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A6067DE-A136-14C4-A0E8-59CF297047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79601" y="2899731"/>
            <a:ext cx="2281561" cy="216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2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DE1E139F-743D-6954-043D-020320884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FB886E98-0582-23D5-9B42-F8C8DC81E6D2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1961103F-1748-66F3-D954-7CB4D735D2D6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774EC37C-EC73-C557-470E-402FA1653F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496E86-4CAD-3844-C06D-FB4EDAD1EF5C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1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pic>
        <p:nvPicPr>
          <p:cNvPr id="2050" name="Picture 2" descr="What is 4D imaging radar? And why might it be the key to cars with full ...">
            <a:extLst>
              <a:ext uri="{FF2B5EF4-FFF2-40B4-BE49-F238E27FC236}">
                <a16:creationId xmlns:a16="http://schemas.microsoft.com/office/drawing/2014/main" id="{B61546BB-CDB4-D417-6928-F548C65E8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077" y="971261"/>
            <a:ext cx="4549317" cy="255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2DB2266-CC91-0B41-9254-D6DD63C21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6402" y="756940"/>
            <a:ext cx="4343649" cy="27713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75D639-585C-6D6D-A5E5-019F5307896B}"/>
              </a:ext>
            </a:extLst>
          </p:cNvPr>
          <p:cNvSpPr txBox="1"/>
          <p:nvPr/>
        </p:nvSpPr>
        <p:spPr>
          <a:xfrm>
            <a:off x="2159984" y="3885712"/>
            <a:ext cx="89708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000000"/>
                </a:solidFill>
                <a:latin typeface="LGSmHa"/>
              </a:rPr>
              <a:t>3D Imaging</a:t>
            </a:r>
            <a:r>
              <a:rPr lang="ko-KR" altLang="en-US" b="1" dirty="0">
                <a:solidFill>
                  <a:srgbClr val="000000"/>
                </a:solidFill>
                <a:latin typeface="LGSmH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LGSmHa"/>
              </a:rPr>
              <a:t>RADAR</a:t>
            </a:r>
            <a:endParaRPr lang="en-US" altLang="ko-KR" b="1" i="0" dirty="0">
              <a:solidFill>
                <a:srgbClr val="000000"/>
              </a:solidFill>
              <a:effectLst/>
              <a:latin typeface="LGSmHa"/>
            </a:endParaRPr>
          </a:p>
          <a:p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거리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(Range),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방향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(Azimuth,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방위각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), 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상대 속도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(Doppler)</a:t>
            </a:r>
          </a:p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4D Imaging RADAR </a:t>
            </a:r>
          </a:p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+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LGSmHa"/>
              </a:rPr>
              <a:t>높이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(Elevation, </a:t>
            </a:r>
            <a:r>
              <a:rPr lang="ko-KR" altLang="en-US" b="1" i="0" dirty="0" err="1">
                <a:solidFill>
                  <a:srgbClr val="000000"/>
                </a:solidFill>
                <a:effectLst/>
                <a:latin typeface="LGSmHa"/>
              </a:rPr>
              <a:t>수직각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LGSmHa"/>
              </a:rPr>
              <a:t>)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0E8166-9E9C-3153-1663-68314C310D74}"/>
              </a:ext>
            </a:extLst>
          </p:cNvPr>
          <p:cNvSpPr txBox="1"/>
          <p:nvPr/>
        </p:nvSpPr>
        <p:spPr>
          <a:xfrm>
            <a:off x="2840809" y="5635689"/>
            <a:ext cx="7609167" cy="36933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거리 뿐만 아니라 높이도 측정 가능하여 </a:t>
            </a:r>
            <a:r>
              <a:rPr lang="en-US" altLang="ko-KR" dirty="0"/>
              <a:t>bounding box </a:t>
            </a:r>
            <a:r>
              <a:rPr lang="ko-KR" altLang="en-US" dirty="0"/>
              <a:t>형성이 가능하다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620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6E8C90F8-5829-5EE2-D6BC-5BDF9EBF9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E644B7B6-6FBD-90B8-C5A2-1C0E26C17C8A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F928897B-7CDC-A2A4-602E-A390099E6CB8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F2F20133-CA45-9778-6347-1D5D1B60EF9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341011-784A-890C-3A62-1DBB83C06DF5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1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9689BDB-DA30-9E60-C7E2-3FFFAAD83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020" y="1407400"/>
            <a:ext cx="4925224" cy="20284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B2284E-521F-4AEA-4B82-6E60A66FA2F1}"/>
              </a:ext>
            </a:extLst>
          </p:cNvPr>
          <p:cNvSpPr txBox="1"/>
          <p:nvPr/>
        </p:nvSpPr>
        <p:spPr>
          <a:xfrm>
            <a:off x="2309020" y="3665376"/>
            <a:ext cx="3545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radar</a:t>
            </a:r>
            <a:r>
              <a:rPr lang="ko-KR" altLang="en-US" dirty="0"/>
              <a:t> </a:t>
            </a:r>
            <a:r>
              <a:rPr lang="en-US" altLang="ko-KR" dirty="0"/>
              <a:t>tensor</a:t>
            </a:r>
            <a:r>
              <a:rPr lang="ko-KR" altLang="en-US" dirty="0"/>
              <a:t>로 변환된다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“FFT”</a:t>
            </a:r>
          </a:p>
          <a:p>
            <a:pPr marL="342900" indent="-342900">
              <a:buAutoNum type="arabicPeriod" startAt="2"/>
            </a:pPr>
            <a:r>
              <a:rPr lang="en-US" altLang="ko-KR" dirty="0"/>
              <a:t>radar</a:t>
            </a:r>
            <a:r>
              <a:rPr lang="ko-KR" altLang="en-US" dirty="0"/>
              <a:t> </a:t>
            </a:r>
            <a:r>
              <a:rPr lang="en-US" altLang="ko-KR" dirty="0"/>
              <a:t>point cloud</a:t>
            </a:r>
            <a:r>
              <a:rPr lang="ko-KR" altLang="en-US" dirty="0"/>
              <a:t>로 변환된다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“CFAR </a:t>
            </a:r>
            <a:r>
              <a:rPr lang="en-US" altLang="ko-KR" dirty="0" err="1"/>
              <a:t>Algoritm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D49DC86-4335-E02C-64F1-0B61BEB9F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816" y="1497919"/>
            <a:ext cx="4678684" cy="3952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9444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27F9A425-D813-CF9D-8F66-BEB590D05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2FE77447-BBE4-5268-332E-EB6CE5541267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94A35AB6-15B7-1EEE-1644-6539522ED3C9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95E09578-8FDA-82E1-B433-A008FF70356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5EA543-1992-AE59-973F-82C742CA1914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1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B624B-2039-3E5A-E806-B58154645D1D}"/>
              </a:ext>
            </a:extLst>
          </p:cNvPr>
          <p:cNvSpPr txBox="1"/>
          <p:nvPr/>
        </p:nvSpPr>
        <p:spPr>
          <a:xfrm>
            <a:off x="3461657" y="4254344"/>
            <a:ext cx="6853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3D </a:t>
            </a:r>
            <a:r>
              <a:rPr lang="ko-KR" altLang="en-US" b="1" dirty="0"/>
              <a:t>형태의 </a:t>
            </a:r>
            <a:r>
              <a:rPr lang="en-US" altLang="ko-KR" b="1" dirty="0"/>
              <a:t>Bounding Box</a:t>
            </a:r>
            <a:r>
              <a:rPr lang="ko-KR" altLang="en-US" b="1" dirty="0"/>
              <a:t>를 제작할 수 있다</a:t>
            </a:r>
            <a:r>
              <a:rPr lang="en-US" altLang="ko-KR" b="1" dirty="0"/>
              <a:t>.</a:t>
            </a:r>
          </a:p>
          <a:p>
            <a:pPr algn="ctr"/>
            <a:r>
              <a:rPr lang="ko-KR" altLang="en-US" b="1" dirty="0"/>
              <a:t>환경에 자유로운 특징을 가진다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F38945-F2D9-9188-FE98-52B98EE7B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1658" y="1319288"/>
            <a:ext cx="6853119" cy="237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24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BE06809F-F5EB-EF52-42A7-FF8347781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653703E8-A1D9-301D-86AC-50EF08FADBDC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DAD479C3-8325-B223-9513-642B1AF38DE2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FF151D53-DE10-8A1E-904A-FCACD56068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F3AA82-9820-22E6-88C8-0022130002A1}"/>
              </a:ext>
            </a:extLst>
          </p:cNvPr>
          <p:cNvSpPr txBox="1"/>
          <p:nvPr/>
        </p:nvSpPr>
        <p:spPr>
          <a:xfrm>
            <a:off x="1962150" y="295275"/>
            <a:ext cx="8002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2. Self-supervised learning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3C9C16-89EA-7EB6-CC84-945DE5D47C86}"/>
              </a:ext>
            </a:extLst>
          </p:cNvPr>
          <p:cNvSpPr txBox="1"/>
          <p:nvPr/>
        </p:nvSpPr>
        <p:spPr>
          <a:xfrm>
            <a:off x="2444620" y="1136706"/>
            <a:ext cx="4005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Low resolution </a:t>
            </a:r>
            <a:r>
              <a:rPr lang="ko-KR" altLang="en-US" dirty="0"/>
              <a:t>특성</a:t>
            </a:r>
            <a:endParaRPr lang="en-US" altLang="ko-KR" dirty="0"/>
          </a:p>
          <a:p>
            <a:r>
              <a:rPr lang="en-US" altLang="ko-KR" dirty="0"/>
              <a:t>Annotation</a:t>
            </a:r>
            <a:r>
              <a:rPr lang="ko-KR" altLang="en-US" dirty="0"/>
              <a:t>의 어려움이 존재한다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47CD86-275A-34B2-7DCB-95617B35D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056" y="1849724"/>
            <a:ext cx="4757767" cy="27097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F26892-50EB-6E93-866D-900C02F18FF7}"/>
              </a:ext>
            </a:extLst>
          </p:cNvPr>
          <p:cNvSpPr txBox="1"/>
          <p:nvPr/>
        </p:nvSpPr>
        <p:spPr>
          <a:xfrm>
            <a:off x="2444620" y="5169159"/>
            <a:ext cx="4281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RadarContrast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카메라 지식 증류를 통한 레이더 의미론적 분할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7BC0-7B31-8E47-5FC2-8094B6D09CD6}"/>
              </a:ext>
            </a:extLst>
          </p:cNvPr>
          <p:cNvSpPr txBox="1"/>
          <p:nvPr/>
        </p:nvSpPr>
        <p:spPr>
          <a:xfrm>
            <a:off x="7157763" y="980166"/>
            <a:ext cx="443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Raflow</a:t>
            </a:r>
            <a:r>
              <a:rPr lang="en-US" altLang="ko-KR" b="1" dirty="0"/>
              <a:t>: </a:t>
            </a:r>
            <a:r>
              <a:rPr lang="ko-KR" altLang="en-US" dirty="0" err="1"/>
              <a:t>라벨링</a:t>
            </a:r>
            <a:r>
              <a:rPr lang="ko-KR" altLang="en-US" dirty="0"/>
              <a:t> 없이 학습을 진행한다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자율 주행에 사용됨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C115729-47EC-1F6F-CA63-AECCD7629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7823" y="1599092"/>
            <a:ext cx="4625825" cy="29318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DEB9A4-8CDB-1D0D-E511-4E1E5BB4FE66}"/>
              </a:ext>
            </a:extLst>
          </p:cNvPr>
          <p:cNvSpPr txBox="1"/>
          <p:nvPr/>
        </p:nvSpPr>
        <p:spPr>
          <a:xfrm>
            <a:off x="7019783" y="4476662"/>
            <a:ext cx="428190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</a:t>
            </a:r>
            <a:r>
              <a:rPr lang="ko-KR" altLang="en-US" sz="1600" dirty="0"/>
              <a:t>물체의 </a:t>
            </a:r>
            <a:r>
              <a:rPr lang="en-US" altLang="ko-KR" sz="1600" dirty="0"/>
              <a:t>RRV(</a:t>
            </a:r>
            <a:r>
              <a:rPr lang="ko-KR" altLang="en-US" sz="1600" dirty="0"/>
              <a:t>방사 방향 속도</a:t>
            </a:r>
            <a:r>
              <a:rPr lang="en-US" altLang="ko-KR" sz="1600" dirty="0"/>
              <a:t>)</a:t>
            </a:r>
            <a:r>
              <a:rPr lang="ko-KR" altLang="en-US" sz="1600" dirty="0"/>
              <a:t>를</a:t>
            </a:r>
            <a:r>
              <a:rPr lang="en-US" altLang="ko-KR" sz="1600" dirty="0"/>
              <a:t> </a:t>
            </a:r>
            <a:r>
              <a:rPr lang="ko-KR" altLang="en-US" sz="1600" dirty="0"/>
              <a:t>통해 정지</a:t>
            </a:r>
            <a:r>
              <a:rPr lang="en-US" altLang="ko-KR" sz="1600" dirty="0"/>
              <a:t>/</a:t>
            </a:r>
            <a:r>
              <a:rPr lang="ko-KR" altLang="en-US" sz="1600" dirty="0"/>
              <a:t>움직임을 구분한다</a:t>
            </a:r>
            <a:endParaRPr lang="en-US" altLang="ko-KR" sz="1600" dirty="0"/>
          </a:p>
          <a:p>
            <a:r>
              <a:rPr lang="en-US" altLang="ko-KR" sz="1600" dirty="0"/>
              <a:t>2. Coarse scene flow: </a:t>
            </a:r>
            <a:r>
              <a:rPr lang="ko-KR" altLang="en-US" sz="1600" dirty="0"/>
              <a:t>두 연속 프레임의 레이더 포인터 클라우드 간의 </a:t>
            </a:r>
            <a:r>
              <a:rPr lang="en-US" altLang="ko-KR" sz="1600" dirty="0"/>
              <a:t>flow</a:t>
            </a:r>
            <a:r>
              <a:rPr lang="ko-KR" altLang="en-US" sz="1600" dirty="0"/>
              <a:t>를 추정한다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3. Rigid ego-motion: </a:t>
            </a:r>
            <a:r>
              <a:rPr lang="ko-KR" altLang="en-US" sz="1600" dirty="0"/>
              <a:t>센서의 </a:t>
            </a:r>
            <a:r>
              <a:rPr lang="en-US" altLang="ko-KR" sz="1600" dirty="0"/>
              <a:t>flow</a:t>
            </a:r>
            <a:r>
              <a:rPr lang="ko-KR" altLang="en-US" sz="1600" dirty="0"/>
              <a:t>를 추정한다</a:t>
            </a:r>
            <a:r>
              <a:rPr lang="en-US" altLang="ko-KR" sz="1600" dirty="0"/>
              <a:t>.</a:t>
            </a:r>
          </a:p>
          <a:p>
            <a:r>
              <a:rPr lang="en-US" altLang="ko-KR" b="1" dirty="0"/>
              <a:t>=&gt; </a:t>
            </a:r>
            <a:r>
              <a:rPr lang="ko-KR" altLang="en-US" b="1" dirty="0"/>
              <a:t>최종적인 </a:t>
            </a:r>
            <a:r>
              <a:rPr lang="ko-KR" altLang="en-US" b="1" dirty="0" err="1"/>
              <a:t>움직을</a:t>
            </a:r>
            <a:r>
              <a:rPr lang="ko-KR" altLang="en-US" b="1" dirty="0"/>
              <a:t> 파악하고 </a:t>
            </a:r>
            <a:r>
              <a:rPr lang="en-US" altLang="ko-KR" b="1" dirty="0"/>
              <a:t>RRV</a:t>
            </a:r>
            <a:r>
              <a:rPr lang="ko-KR" altLang="en-US" b="1" dirty="0"/>
              <a:t>와 일치시킨다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83319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3B99629C-063C-1EBF-15E5-B34B51593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4C03B4F7-85C6-BD67-89BB-703F1C8790B7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5B4918D5-EAF5-30DF-04E8-51ABEF3606FB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C28FA036-30A8-D207-28D5-E345649EB3D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BD5E83-5576-FB97-C26C-23AA1BDD3FCA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3. </a:t>
            </a:r>
            <a:r>
              <a:rPr lang="ko-KR" altLang="en-US" sz="2400" b="1" dirty="0">
                <a:solidFill>
                  <a:schemeClr val="tx2"/>
                </a:solidFill>
              </a:rPr>
              <a:t>낙상 방지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F514BA-F80F-C9EE-5BD3-155A77C82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591" y="663366"/>
            <a:ext cx="2619741" cy="25244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4B10211-0315-9BC7-6DF7-C9D1A2B25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3659" y="371239"/>
            <a:ext cx="3096057" cy="3372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9F1A6D-E2EE-51B8-2136-971CEC2F025B}"/>
              </a:ext>
            </a:extLst>
          </p:cNvPr>
          <p:cNvSpPr txBox="1"/>
          <p:nvPr/>
        </p:nvSpPr>
        <p:spPr>
          <a:xfrm>
            <a:off x="2344279" y="3558894"/>
            <a:ext cx="2509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측정 방법</a:t>
            </a:r>
            <a:endParaRPr lang="ko-KR" altLang="en-US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9A5A381-A381-733E-ED45-C6E7A20058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9358" y="3743560"/>
            <a:ext cx="5020358" cy="24419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05030FD-297F-D119-42DD-028434FBCD49}"/>
              </a:ext>
            </a:extLst>
          </p:cNvPr>
          <p:cNvSpPr txBox="1"/>
          <p:nvPr/>
        </p:nvSpPr>
        <p:spPr>
          <a:xfrm>
            <a:off x="6582008" y="3616862"/>
            <a:ext cx="5171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자세에 따른 </a:t>
            </a:r>
            <a:r>
              <a:rPr lang="en-US" altLang="ko-KR" b="1" dirty="0"/>
              <a:t>point</a:t>
            </a:r>
            <a:r>
              <a:rPr lang="ko-KR" altLang="en-US" b="1" dirty="0"/>
              <a:t>의 분포가 변화하게 된다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B6A546-BC44-4F41-D5BB-0217B33392C6}"/>
              </a:ext>
            </a:extLst>
          </p:cNvPr>
          <p:cNvSpPr txBox="1"/>
          <p:nvPr/>
        </p:nvSpPr>
        <p:spPr>
          <a:xfrm>
            <a:off x="6725078" y="6185528"/>
            <a:ext cx="5171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CNN </a:t>
            </a:r>
            <a:r>
              <a:rPr lang="ko-KR" altLang="en-US" b="1" dirty="0"/>
              <a:t>모델을 통해 자세를 분류한다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34079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76FA3836-96CE-AA90-93EE-702EDE7BE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>
            <a:extLst>
              <a:ext uri="{FF2B5EF4-FFF2-40B4-BE49-F238E27FC236}">
                <a16:creationId xmlns:a16="http://schemas.microsoft.com/office/drawing/2014/main" id="{490F524F-E03F-5AD8-D6F3-AB00C0854FEB}"/>
              </a:ext>
            </a:extLst>
          </p:cNvPr>
          <p:cNvSpPr/>
          <p:nvPr/>
        </p:nvSpPr>
        <p:spPr>
          <a:xfrm>
            <a:off x="0" y="-50600"/>
            <a:ext cx="1574800" cy="69592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ko" sz="2400"/>
              <a:t>T</a:t>
            </a:r>
            <a:endParaRPr sz="2400"/>
          </a:p>
        </p:txBody>
      </p:sp>
      <p:cxnSp>
        <p:nvCxnSpPr>
          <p:cNvPr id="56" name="Google Shape;56;p13">
            <a:extLst>
              <a:ext uri="{FF2B5EF4-FFF2-40B4-BE49-F238E27FC236}">
                <a16:creationId xmlns:a16="http://schemas.microsoft.com/office/drawing/2014/main" id="{F8D8D51E-DA33-2821-2C91-A97C625C88A4}"/>
              </a:ext>
            </a:extLst>
          </p:cNvPr>
          <p:cNvCxnSpPr/>
          <p:nvPr/>
        </p:nvCxnSpPr>
        <p:spPr>
          <a:xfrm>
            <a:off x="230500" y="-50600"/>
            <a:ext cx="0" cy="2916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>
            <a:extLst>
              <a:ext uri="{FF2B5EF4-FFF2-40B4-BE49-F238E27FC236}">
                <a16:creationId xmlns:a16="http://schemas.microsoft.com/office/drawing/2014/main" id="{05D8AD96-915E-780B-76A0-B181C07A4B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238266" y="4095533"/>
            <a:ext cx="40513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6ECD1D-3901-6B4B-A218-AE60FCD2773C}"/>
              </a:ext>
            </a:extLst>
          </p:cNvPr>
          <p:cNvSpPr txBox="1"/>
          <p:nvPr/>
        </p:nvSpPr>
        <p:spPr>
          <a:xfrm>
            <a:off x="1962150" y="295275"/>
            <a:ext cx="308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/>
                </a:solidFill>
              </a:rPr>
              <a:t>주제 </a:t>
            </a:r>
            <a:r>
              <a:rPr lang="en-US" altLang="ko-KR" sz="2400" b="1" dirty="0">
                <a:solidFill>
                  <a:schemeClr val="tx2"/>
                </a:solidFill>
              </a:rPr>
              <a:t>3.</a:t>
            </a:r>
            <a:endParaRPr lang="ko-KR" altLang="en-US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1374CA-831B-E427-077B-114A62B55DFD}"/>
              </a:ext>
            </a:extLst>
          </p:cNvPr>
          <p:cNvSpPr txBox="1"/>
          <p:nvPr/>
        </p:nvSpPr>
        <p:spPr>
          <a:xfrm>
            <a:off x="2116364" y="1089735"/>
            <a:ext cx="7671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낙상이 발생 했을 때</a:t>
            </a:r>
            <a:r>
              <a:rPr lang="en-US" altLang="ko-KR" dirty="0"/>
              <a:t>, </a:t>
            </a:r>
            <a:r>
              <a:rPr lang="ko-KR" altLang="en-US" dirty="0"/>
              <a:t>라이다 센서의 </a:t>
            </a:r>
            <a:r>
              <a:rPr lang="en-US" altLang="ko-KR" dirty="0"/>
              <a:t>z </a:t>
            </a:r>
            <a:r>
              <a:rPr lang="ko-KR" altLang="en-US" dirty="0"/>
              <a:t>값이 변화하고</a:t>
            </a:r>
            <a:r>
              <a:rPr lang="en-US" altLang="ko-KR" dirty="0"/>
              <a:t>, </a:t>
            </a:r>
            <a:r>
              <a:rPr lang="ko-KR" altLang="en-US" dirty="0"/>
              <a:t>자세가 변화한다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1B5507A-B8E7-5815-BAAD-C82FC6D38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150" y="1791862"/>
            <a:ext cx="4947863" cy="418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59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340</Words>
  <Application>Microsoft Office PowerPoint</Application>
  <PresentationFormat>와이드스크린</PresentationFormat>
  <Paragraphs>67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LGSmHa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효원 조</dc:creator>
  <cp:lastModifiedBy>효원 조</cp:lastModifiedBy>
  <cp:revision>1</cp:revision>
  <dcterms:created xsi:type="dcterms:W3CDTF">2025-04-29T05:53:50Z</dcterms:created>
  <dcterms:modified xsi:type="dcterms:W3CDTF">2025-04-29T08:44:06Z</dcterms:modified>
</cp:coreProperties>
</file>

<file path=docProps/thumbnail.jpeg>
</file>